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13716000" cx="24384000"/>
  <p:notesSz cx="6858000" cy="9144000"/>
  <p:embeddedFontLst>
    <p:embeddedFont>
      <p:font typeface="Geist"/>
      <p:regular r:id="rId35"/>
      <p:bold r:id="rId36"/>
    </p:embeddedFont>
    <p:embeddedFont>
      <p:font typeface="Geist Mono"/>
      <p:regular r:id="rId37"/>
      <p:bold r:id="rId38"/>
    </p:embeddedFont>
    <p:embeddedFont>
      <p:font typeface="Helvetica Neue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320">
          <p15:clr>
            <a:srgbClr val="000000"/>
          </p15:clr>
        </p15:guide>
        <p15:guide id="2" pos="7680">
          <p15:clr>
            <a:srgbClr val="000000"/>
          </p15:clr>
        </p15:guide>
      </p15:sldGuideLst>
    </p:ext>
    <p:ext uri="GoogleSlidesCustomDataVersion2">
      <go:slidesCustomData xmlns:go="http://customooxmlschemas.google.com/" r:id="rId43" roundtripDataSignature="AMtx7mjx6u4B4HF4jsE3UvR6UHSsgsii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20" orient="horz"/>
        <p:guide pos="76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bold.fntdata"/><Relationship Id="rId20" Type="http://schemas.openxmlformats.org/officeDocument/2006/relationships/slide" Target="slides/slide14.xml"/><Relationship Id="rId42" Type="http://schemas.openxmlformats.org/officeDocument/2006/relationships/font" Target="fonts/HelveticaNeue-boldItalic.fntdata"/><Relationship Id="rId41" Type="http://schemas.openxmlformats.org/officeDocument/2006/relationships/font" Target="fonts/HelveticaNeue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customschemas.google.com/relationships/presentationmetadata" Target="meta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Geist-regular.fnt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GeistMono-regular.fntdata"/><Relationship Id="rId14" Type="http://schemas.openxmlformats.org/officeDocument/2006/relationships/slide" Target="slides/slide8.xml"/><Relationship Id="rId36" Type="http://schemas.openxmlformats.org/officeDocument/2006/relationships/font" Target="fonts/Geist-bold.fntdata"/><Relationship Id="rId17" Type="http://schemas.openxmlformats.org/officeDocument/2006/relationships/slide" Target="slides/slide11.xml"/><Relationship Id="rId39" Type="http://schemas.openxmlformats.org/officeDocument/2006/relationships/font" Target="fonts/HelveticaNeue-regular.fntdata"/><Relationship Id="rId16" Type="http://schemas.openxmlformats.org/officeDocument/2006/relationships/slide" Target="slides/slide10.xml"/><Relationship Id="rId38" Type="http://schemas.openxmlformats.org/officeDocument/2006/relationships/font" Target="fonts/GeistMon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2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gif>
</file>

<file path=ppt/media/image25.png>
</file>

<file path=ppt/media/image3.jpg>
</file>

<file path=ppt/media/image4.png>
</file>

<file path=ppt/media/image5.png>
</file>

<file path=ppt/media/image6.jp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" name="Google Shape;6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8d30fdde29_0_2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g38d30fdde29_0_2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8c6d345d4b_0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38c6d345d4b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8c6106e78d_0_1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g38c6106e78d_0_1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8c6d345d4b_0_1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38c6d345d4b_0_1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8c6d345d4b_0_1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g38c6d345d4b_0_1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8d30fdde29_0_2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g38d30fdde29_0_2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8c6d345d4b_0_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38c6d345d4b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8c6d345d4b_0_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8" name="Google Shape;228;g38c6d345d4b_0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8c6d345d4b_0_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g38c6d345d4b_0_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8c6d345d4b_0_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g38c6d345d4b_0_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8c6d345d4b_0_1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8" name="Google Shape;258;g38c6d345d4b_0_1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8d30fdde29_0_2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8" name="Google Shape;268;g38d30fdde29_0_2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8c6d345d4b_0_1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38c6d345d4b_0_1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8c6d345d4b_0_1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8" name="Google Shape;288;g38c6d345d4b_0_1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8d30fdde29_0_2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" name="Google Shape;298;g38d30fdde29_0_2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8" name="Google Shape;308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8c6106e78d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7" name="Google Shape;317;g38c6106e78d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8c6106e78d_0_2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8" name="Google Shape;328;g38c6106e78d_0_2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8c6106e78d_0_2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6" name="Google Shape;336;g38c6106e78d_0_2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8c6d345d4b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4" name="Google Shape;104;g38c6d345d4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8d30fdde29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" name="Google Shape;133;g38d30fdde2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8c6d345d4b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g38c6d345d4b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11" name="Google Shape;11;p16"/>
          <p:cNvSpPr txBox="1"/>
          <p:nvPr>
            <p:ph idx="1" type="subTitle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12" name="Google Shape;12;p16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5"/>
          <p:cNvSpPr txBox="1"/>
          <p:nvPr>
            <p:ph idx="1" type="body"/>
          </p:nvPr>
        </p:nvSpPr>
        <p:spPr>
          <a:xfrm>
            <a:off x="831200" y="11281533"/>
            <a:ext cx="15996900" cy="16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/>
        </p:txBody>
      </p:sp>
      <p:sp>
        <p:nvSpPr>
          <p:cNvPr id="48" name="Google Shape;48;p25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/>
          <p:nvPr>
            <p:ph hasCustomPrompt="1" type="title"/>
          </p:nvPr>
        </p:nvSpPr>
        <p:spPr>
          <a:xfrm>
            <a:off x="831200" y="2949667"/>
            <a:ext cx="22721700" cy="52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51" name="Google Shape;51;p26"/>
          <p:cNvSpPr txBox="1"/>
          <p:nvPr>
            <p:ph idx="1" type="body"/>
          </p:nvPr>
        </p:nvSpPr>
        <p:spPr>
          <a:xfrm>
            <a:off x="831200" y="8405933"/>
            <a:ext cx="22721700" cy="3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5334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Diapositiva titolo">
  <p:cSld name="2_Diapositiva titolo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8d30fdde29_0_113"/>
          <p:cNvSpPr/>
          <p:nvPr/>
        </p:nvSpPr>
        <p:spPr>
          <a:xfrm>
            <a:off x="0" y="5794596"/>
            <a:ext cx="18199758" cy="18559203"/>
          </a:xfrm>
          <a:custGeom>
            <a:rect b="b" l="l" r="r" t="t"/>
            <a:pathLst>
              <a:path extrusionOk="0" h="409605" w="401672">
                <a:moveTo>
                  <a:pt x="401673" y="204803"/>
                </a:moveTo>
                <a:cubicBezTo>
                  <a:pt x="401673" y="318021"/>
                  <a:pt x="310088" y="409605"/>
                  <a:pt x="196870" y="409605"/>
                </a:cubicBezTo>
                <a:lnTo>
                  <a:pt x="0" y="409605"/>
                </a:lnTo>
                <a:lnTo>
                  <a:pt x="0" y="0"/>
                </a:lnTo>
                <a:lnTo>
                  <a:pt x="196870" y="0"/>
                </a:lnTo>
                <a:cubicBezTo>
                  <a:pt x="310088" y="0"/>
                  <a:pt x="401673" y="91584"/>
                  <a:pt x="401673" y="204803"/>
                </a:cubicBezTo>
                <a:close/>
                <a:moveTo>
                  <a:pt x="240859" y="64181"/>
                </a:moveTo>
                <a:lnTo>
                  <a:pt x="60575" y="64181"/>
                </a:lnTo>
                <a:lnTo>
                  <a:pt x="60575" y="114661"/>
                </a:lnTo>
                <a:lnTo>
                  <a:pt x="240859" y="114661"/>
                </a:lnTo>
                <a:lnTo>
                  <a:pt x="240859" y="174515"/>
                </a:lnTo>
                <a:lnTo>
                  <a:pt x="60575" y="174515"/>
                </a:lnTo>
                <a:lnTo>
                  <a:pt x="60575" y="234369"/>
                </a:lnTo>
                <a:lnTo>
                  <a:pt x="240859" y="234369"/>
                </a:lnTo>
                <a:lnTo>
                  <a:pt x="240859" y="294223"/>
                </a:lnTo>
                <a:lnTo>
                  <a:pt x="60575" y="294223"/>
                </a:lnTo>
                <a:lnTo>
                  <a:pt x="60575" y="344703"/>
                </a:lnTo>
                <a:lnTo>
                  <a:pt x="240859" y="344703"/>
                </a:lnTo>
                <a:lnTo>
                  <a:pt x="240859" y="294223"/>
                </a:lnTo>
                <a:lnTo>
                  <a:pt x="300714" y="294223"/>
                </a:lnTo>
                <a:lnTo>
                  <a:pt x="300714" y="234369"/>
                </a:lnTo>
                <a:lnTo>
                  <a:pt x="240859" y="234369"/>
                </a:lnTo>
                <a:lnTo>
                  <a:pt x="240859" y="174515"/>
                </a:lnTo>
                <a:lnTo>
                  <a:pt x="300714" y="174515"/>
                </a:lnTo>
                <a:lnTo>
                  <a:pt x="300714" y="114661"/>
                </a:lnTo>
                <a:lnTo>
                  <a:pt x="240859" y="114661"/>
                </a:lnTo>
                <a:lnTo>
                  <a:pt x="240859" y="64181"/>
                </a:lnTo>
                <a:close/>
              </a:path>
            </a:pathLst>
          </a:custGeom>
          <a:solidFill>
            <a:srgbClr val="E5E5E5">
              <a:alpha val="32940"/>
            </a:srgbClr>
          </a:solidFill>
          <a:ln>
            <a:noFill/>
          </a:ln>
        </p:spPr>
        <p:txBody>
          <a:bodyPr anchorCtr="0" anchor="ctr" bIns="91400" lIns="182850" spcFirstLastPara="1" rIns="18285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ist"/>
              <a:buNone/>
            </a:pPr>
            <a:r>
              <a:t/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magine che contiene Elementi grafici, grafica, Carattere, schermata&#10;&#10;Descrizione generata automaticamente" id="57" name="Google Shape;57;g38d30fdde29_0_1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61746" y="12818516"/>
            <a:ext cx="3787647" cy="676368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g38d30fdde29_0_113"/>
          <p:cNvSpPr txBox="1"/>
          <p:nvPr/>
        </p:nvSpPr>
        <p:spPr>
          <a:xfrm>
            <a:off x="887850" y="12155908"/>
            <a:ext cx="4986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182850" spcFirstLastPara="1" rIns="182850" wrap="square" tIns="914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Geist Mono"/>
              <a:buNone/>
            </a:pPr>
            <a:r>
              <a:rPr b="1" lang="en-US" sz="2000">
                <a:solidFill>
                  <a:schemeClr val="dk2"/>
                </a:solidFill>
                <a:latin typeface="Geist Mono"/>
                <a:ea typeface="Geist Mono"/>
                <a:cs typeface="Geist Mono"/>
                <a:sym typeface="Geist Mono"/>
              </a:rPr>
              <a:t>INTRO n8n</a:t>
            </a:r>
            <a:endParaRPr b="0" i="0" sz="3600" u="none" cap="none" strike="noStrike">
              <a:solidFill>
                <a:schemeClr val="dk1"/>
              </a:solidFill>
              <a:latin typeface="Geist Mono"/>
              <a:ea typeface="Geist Mono"/>
              <a:cs typeface="Geist Mono"/>
              <a:sym typeface="Geist Mono"/>
            </a:endParaRPr>
          </a:p>
        </p:txBody>
      </p:sp>
      <p:sp>
        <p:nvSpPr>
          <p:cNvPr id="59" name="Google Shape;59;g38d30fdde29_0_113"/>
          <p:cNvSpPr txBox="1"/>
          <p:nvPr>
            <p:ph type="ctrTitle"/>
          </p:nvPr>
        </p:nvSpPr>
        <p:spPr>
          <a:xfrm>
            <a:off x="1163826" y="1005990"/>
            <a:ext cx="16441800" cy="182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182850" spcFirstLastPara="1" rIns="182850" wrap="square" tIns="914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10000"/>
              <a:buFont typeface="Geist"/>
              <a:buNone/>
              <a:defRPr b="1" sz="10000">
                <a:solidFill>
                  <a:srgbClr val="080808"/>
                </a:solidFill>
                <a:latin typeface="Geist"/>
                <a:ea typeface="Geist"/>
                <a:cs typeface="Geist"/>
                <a:sym typeface="Geis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g38d30fdde29_0_113"/>
          <p:cNvSpPr txBox="1"/>
          <p:nvPr>
            <p:ph idx="1" type="body"/>
          </p:nvPr>
        </p:nvSpPr>
        <p:spPr>
          <a:xfrm>
            <a:off x="1163826" y="2955790"/>
            <a:ext cx="16441800" cy="77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182850" spcFirstLastPara="1" rIns="182850" wrap="square" tIns="91400">
            <a:noAutofit/>
          </a:bodyPr>
          <a:lstStyle>
            <a:lvl1pPr indent="-482600" lvl="0" marL="45720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eist"/>
              <a:buChar char="•"/>
              <a:defRPr sz="4000"/>
            </a:lvl1pPr>
            <a:lvl2pPr indent="-4572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▪"/>
              <a:defRPr sz="3600"/>
            </a:lvl2pPr>
            <a:lvl3pPr indent="-4318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▪"/>
              <a:defRPr sz="3200"/>
            </a:lvl3pPr>
            <a:lvl4pPr indent="-4064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▪"/>
              <a:defRPr sz="2800"/>
            </a:lvl4pPr>
            <a:lvl5pPr indent="-3810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▪"/>
              <a:defRPr sz="2400"/>
            </a:lvl5pPr>
            <a:lvl6pPr indent="-4572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6pPr>
            <a:lvl7pPr indent="-4572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7pPr>
            <a:lvl8pPr indent="-4572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8pPr>
            <a:lvl9pPr indent="-4572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7"/>
          <p:cNvSpPr txBox="1"/>
          <p:nvPr>
            <p:ph idx="1" type="body"/>
          </p:nvPr>
        </p:nvSpPr>
        <p:spPr>
          <a:xfrm>
            <a:off x="1201340" y="11859862"/>
            <a:ext cx="21971100" cy="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5" name="Google Shape;15;p17"/>
          <p:cNvSpPr txBox="1"/>
          <p:nvPr>
            <p:ph type="title"/>
          </p:nvPr>
        </p:nvSpPr>
        <p:spPr>
          <a:xfrm>
            <a:off x="1206496" y="2574991"/>
            <a:ext cx="219711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2" type="body"/>
          </p:nvPr>
        </p:nvSpPr>
        <p:spPr>
          <a:xfrm>
            <a:off x="1201342" y="7223190"/>
            <a:ext cx="219711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 txBox="1"/>
          <p:nvPr>
            <p:ph type="title"/>
          </p:nvPr>
        </p:nvSpPr>
        <p:spPr>
          <a:xfrm>
            <a:off x="831200" y="5735600"/>
            <a:ext cx="22721700" cy="224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20" name="Google Shape;20;p18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3" name="Google Shape;23;p19"/>
          <p:cNvSpPr txBox="1"/>
          <p:nvPr>
            <p:ph idx="1" type="body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533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24" name="Google Shape;24;p19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0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7" name="Google Shape;27;p20"/>
          <p:cNvSpPr txBox="1"/>
          <p:nvPr>
            <p:ph idx="1" type="body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463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8" name="Google Shape;28;p20"/>
          <p:cNvSpPr txBox="1"/>
          <p:nvPr>
            <p:ph idx="2" type="body"/>
          </p:nvPr>
        </p:nvSpPr>
        <p:spPr>
          <a:xfrm>
            <a:off x="128864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463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9" name="Google Shape;29;p20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1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831200" y="1481600"/>
            <a:ext cx="7488000" cy="20151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831200" y="3705600"/>
            <a:ext cx="7488000" cy="84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431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indent="-431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36" name="Google Shape;36;p22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/>
          <p:nvPr>
            <p:ph type="title"/>
          </p:nvPr>
        </p:nvSpPr>
        <p:spPr>
          <a:xfrm>
            <a:off x="1307333" y="1200400"/>
            <a:ext cx="16980900" cy="1090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39" name="Google Shape;39;p23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/>
          <p:nvPr/>
        </p:nvSpPr>
        <p:spPr>
          <a:xfrm>
            <a:off x="12192000" y="-333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4"/>
          <p:cNvSpPr txBox="1"/>
          <p:nvPr>
            <p:ph type="title"/>
          </p:nvPr>
        </p:nvSpPr>
        <p:spPr>
          <a:xfrm>
            <a:off x="708000" y="3288467"/>
            <a:ext cx="10787100" cy="39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/>
        </p:txBody>
      </p:sp>
      <p:sp>
        <p:nvSpPr>
          <p:cNvPr id="43" name="Google Shape;43;p24"/>
          <p:cNvSpPr txBox="1"/>
          <p:nvPr>
            <p:ph idx="1" type="subTitle"/>
          </p:nvPr>
        </p:nvSpPr>
        <p:spPr>
          <a:xfrm>
            <a:off x="708000" y="7474867"/>
            <a:ext cx="10787100" cy="3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4" name="Google Shape;44;p24"/>
          <p:cNvSpPr txBox="1"/>
          <p:nvPr>
            <p:ph idx="2" type="body"/>
          </p:nvPr>
        </p:nvSpPr>
        <p:spPr>
          <a:xfrm>
            <a:off x="13172000" y="1930867"/>
            <a:ext cx="10232100" cy="98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-533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45" name="Google Shape;45;p24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533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3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635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635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●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635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635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635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●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635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635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25.png"/><Relationship Id="rId5" Type="http://schemas.openxmlformats.org/officeDocument/2006/relationships/image" Target="../media/image14.png"/><Relationship Id="rId6" Type="http://schemas.openxmlformats.org/officeDocument/2006/relationships/hyperlink" Target="https://tinyurl.com/SIS25-DM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hyperlink" Target="http://n8n.io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hyperlink" Target="http://aistudio.google.com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hyperlink" Target="http://console.cloud.google.com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hyperlink" Target="http://localhost:11434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Relationship Id="rId4" Type="http://schemas.openxmlformats.org/officeDocument/2006/relationships/image" Target="../media/image24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Relationship Id="rId4" Type="http://schemas.openxmlformats.org/officeDocument/2006/relationships/hyperlink" Target="https://corsi.datamasters.it/offers/s4MCFZFq/checkout" TargetMode="External"/><Relationship Id="rId5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Relationship Id="rId4" Type="http://schemas.openxmlformats.org/officeDocument/2006/relationships/image" Target="../media/image2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/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</a:pPr>
            <a:r>
              <a:t/>
            </a:r>
            <a:endParaRPr/>
          </a:p>
        </p:txBody>
      </p:sp>
      <p:sp>
        <p:nvSpPr>
          <p:cNvPr id="68" name="Google Shape;68;p1"/>
          <p:cNvSpPr txBox="1"/>
          <p:nvPr>
            <p:ph idx="1" type="subTitle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/>
          <a:p>
            <a:pPr indent="-457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t/>
            </a:r>
            <a:endParaRPr/>
          </a:p>
        </p:txBody>
      </p:sp>
      <p:pic>
        <p:nvPicPr>
          <p:cNvPr descr="Immagine che contiene testo, logo, schermata, Carattere&#10;&#10;Il contenuto generato dall'IA potrebbe non essere corretto." id="69" name="Google Shape;6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3999" cy="1371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8d30fdde29_0_240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38d30fdde29_0_240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 Automation</a:t>
            </a:r>
            <a:endParaRPr b="1"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g38d30fdde29_0_240"/>
          <p:cNvSpPr txBox="1"/>
          <p:nvPr/>
        </p:nvSpPr>
        <p:spPr>
          <a:xfrm>
            <a:off x="1878770" y="2053700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Il nostro workflow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9" name="Google Shape;159;g38d30fdde29_0_240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0" name="Google Shape;160;g38d30fdde29_0_2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38d30fdde29_0_2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8775" y="3845788"/>
            <a:ext cx="12389049" cy="84970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Google Shape;162;g38d30fdde29_0_240"/>
          <p:cNvGrpSpPr/>
          <p:nvPr/>
        </p:nvGrpSpPr>
        <p:grpSpPr>
          <a:xfrm>
            <a:off x="16241550" y="4992600"/>
            <a:ext cx="5298750" cy="6203413"/>
            <a:chOff x="16600300" y="5224138"/>
            <a:chExt cx="5298750" cy="6203413"/>
          </a:xfrm>
        </p:grpSpPr>
        <p:pic>
          <p:nvPicPr>
            <p:cNvPr id="163" name="Google Shape;163;g38d30fdde29_0_24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6600300" y="5224138"/>
              <a:ext cx="5298750" cy="529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4" name="Google Shape;164;g38d30fdde29_0_240"/>
            <p:cNvSpPr txBox="1"/>
            <p:nvPr/>
          </p:nvSpPr>
          <p:spPr>
            <a:xfrm>
              <a:off x="17240700" y="10873450"/>
              <a:ext cx="41268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u="sng">
                  <a:solidFill>
                    <a:schemeClr val="hlink"/>
                  </a:solidFill>
                  <a:hlinkClick r:id="rId6"/>
                </a:rPr>
                <a:t>https://tinyurl.com/SIS25-DM</a:t>
              </a:r>
              <a:r>
                <a:rPr lang="en-US" sz="2400"/>
                <a:t> </a:t>
              </a:r>
              <a:endParaRPr sz="2400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g38c6d345d4b_0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g38c6d345d4b_0_19"/>
          <p:cNvSpPr txBox="1"/>
          <p:nvPr/>
        </p:nvSpPr>
        <p:spPr>
          <a:xfrm>
            <a:off x="10550525" y="5263500"/>
            <a:ext cx="112824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Bebas Neue"/>
              <a:buNone/>
            </a:pPr>
            <a:r>
              <a:rPr lang="en-US" sz="10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RAG &amp; Prompt Eng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g38c6d345d4b_0_19"/>
          <p:cNvSpPr txBox="1"/>
          <p:nvPr/>
        </p:nvSpPr>
        <p:spPr>
          <a:xfrm>
            <a:off x="3303105" y="4310450"/>
            <a:ext cx="4854000" cy="39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100"/>
              <a:buFont typeface="Bebas Neue"/>
              <a:buNone/>
            </a:pPr>
            <a:r>
              <a:rPr b="1" i="0" lang="en-US" sz="28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</a:t>
            </a:r>
            <a:r>
              <a:rPr b="1" lang="en-US" sz="28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b="1" sz="28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72" name="Google Shape;172;g38c6d345d4b_0_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2980" y="5389658"/>
            <a:ext cx="78743" cy="2562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38c6d345d4b_0_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8c6106e78d_0_170"/>
          <p:cNvSpPr txBox="1"/>
          <p:nvPr/>
        </p:nvSpPr>
        <p:spPr>
          <a:xfrm>
            <a:off x="1878775" y="3996375"/>
            <a:ext cx="10297200" cy="66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4953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4200"/>
              <a:buFont typeface="Helvetica Neue"/>
              <a:buChar char="●"/>
            </a:pPr>
            <a:r>
              <a:rPr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Suddivide il </a:t>
            </a:r>
            <a:r>
              <a:rPr b="1"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testo in unità più piccole</a:t>
            </a:r>
            <a:r>
              <a:rPr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chiamate "token" per una migliore elaborazione</a:t>
            </a:r>
            <a:endParaRPr sz="4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953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4200"/>
              <a:buFont typeface="Helvetica Neue"/>
              <a:buChar char="●"/>
            </a:pPr>
            <a:r>
              <a:rPr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 token possono essere </a:t>
            </a:r>
            <a:r>
              <a:rPr b="1"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parole, parti di parole o singoli caratteri</a:t>
            </a:r>
            <a:r>
              <a:rPr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a seconda dell'algoritmo utilizzato</a:t>
            </a:r>
            <a:endParaRPr sz="4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953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4200"/>
              <a:buFont typeface="Helvetica Neue"/>
              <a:buChar char="●"/>
            </a:pPr>
            <a:r>
              <a:rPr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Aiuta gli LLM a </a:t>
            </a:r>
            <a:r>
              <a:rPr b="1"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comprendere e generare</a:t>
            </a:r>
            <a:r>
              <a:rPr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testo in modo efficace.</a:t>
            </a:r>
            <a:endParaRPr sz="4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Google Shape;179;g38c6106e78d_0_170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38c6106e78d_0_170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RAG &amp; Prompt Eng</a:t>
            </a:r>
            <a:endParaRPr b="1"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g38c6106e78d_0_170"/>
          <p:cNvSpPr txBox="1"/>
          <p:nvPr/>
        </p:nvSpPr>
        <p:spPr>
          <a:xfrm>
            <a:off x="1894925" y="2123782"/>
            <a:ext cx="18660300" cy="18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Token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2" name="Google Shape;182;g38c6106e78d_0_170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3" name="Google Shape;183;g38c6106e78d_0_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38c6106e78d_0_17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63825" y="3648561"/>
            <a:ext cx="10864425" cy="64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8c6d345d4b_0_136"/>
          <p:cNvSpPr txBox="1"/>
          <p:nvPr/>
        </p:nvSpPr>
        <p:spPr>
          <a:xfrm>
            <a:off x="1894925" y="3996375"/>
            <a:ext cx="14113200" cy="5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Creazione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degli embeddings: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Char char="●"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Rappresentazione del significato delle parole attraverso </a:t>
            </a: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vettori</a:t>
            </a:r>
            <a:endParaRPr b="1"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Char char="●"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Addestramento del modello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su grandi quantità di dati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Char char="●"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Catturare le </a:t>
            </a: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relazioni semantiche tra le parole</a:t>
            </a:r>
            <a:endParaRPr b="1"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Utilizzo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degli embeddings: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Char char="●"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Calcolo della </a:t>
            </a: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distanza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tra parole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Char char="●"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Apprendimento della </a:t>
            </a: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struttura del linguaggio</a:t>
            </a:r>
            <a:endParaRPr b="1"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0" name="Google Shape;190;g38c6d345d4b_0_136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38c6d345d4b_0_136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RAG &amp; Prompt Eng</a:t>
            </a:r>
            <a:endParaRPr b="1"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g38c6d345d4b_0_136"/>
          <p:cNvSpPr txBox="1"/>
          <p:nvPr/>
        </p:nvSpPr>
        <p:spPr>
          <a:xfrm>
            <a:off x="1894925" y="2123782"/>
            <a:ext cx="18660300" cy="18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Embeddings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3" name="Google Shape;193;g38c6d345d4b_0_136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4" name="Google Shape;194;g38c6d345d4b_0_1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reating Word Embeddings: Coding the Word2Vec Algorithm in Python using  Deep Learning | by Eligijus Bujokas | Towards Data Science" id="195" name="Google Shape;195;g38c6d345d4b_0_136"/>
          <p:cNvPicPr preferRelativeResize="0"/>
          <p:nvPr/>
        </p:nvPicPr>
        <p:blipFill rotWithShape="1">
          <a:blip r:embed="rId4">
            <a:alphaModFix/>
          </a:blip>
          <a:srcRect b="22206" l="33255" r="39433" t="8048"/>
          <a:stretch/>
        </p:blipFill>
        <p:spPr>
          <a:xfrm>
            <a:off x="16008135" y="3412586"/>
            <a:ext cx="7726324" cy="69056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8c6d345d4b_0_127"/>
          <p:cNvSpPr txBox="1"/>
          <p:nvPr/>
        </p:nvSpPr>
        <p:spPr>
          <a:xfrm>
            <a:off x="1894925" y="5722825"/>
            <a:ext cx="21441000" cy="63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Questo workflow non si affida solo alla conoscenza pre-addestrata di Gemini. Implementa un sistema RAG: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Char char="●"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Retrieval</a:t>
            </a: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(Recupero): L'AI Agent recupera le informazioni pertinenti dal Vector Store (il nostro menù).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Char char="●"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Augmented</a:t>
            </a: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(Aumento): Queste informazioni vengono "aggiunte" al contesto del prompt.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Char char="●"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Generation</a:t>
            </a: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(Generazione): Gemini genera la risposta basandosi sia sulla sua conoscenza generale sia sui dati specifici del menù.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" name="Google Shape;201;g38c6d345d4b_0_127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g38c6d345d4b_0_127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RAG &amp; Prompt Eng</a:t>
            </a:r>
            <a:endParaRPr b="1"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3" name="Google Shape;203;g38c6d345d4b_0_127"/>
          <p:cNvSpPr txBox="1"/>
          <p:nvPr/>
        </p:nvSpPr>
        <p:spPr>
          <a:xfrm>
            <a:off x="1894925" y="2123782"/>
            <a:ext cx="18660300" cy="36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Retrieval Augmented Generation (RAG)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4" name="Google Shape;204;g38c6d345d4b_0_127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5" name="Google Shape;205;g38c6d345d4b_0_1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8d30fdde29_0_228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38d30fdde29_0_228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RAG &amp; Prompt Eng</a:t>
            </a:r>
            <a:endParaRPr b="1"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2" name="Google Shape;212;g38d30fdde29_0_228"/>
          <p:cNvSpPr txBox="1"/>
          <p:nvPr/>
        </p:nvSpPr>
        <p:spPr>
          <a:xfrm>
            <a:off x="1894925" y="2123782"/>
            <a:ext cx="18660300" cy="36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Retrieval Augmented Generation (RAG)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3" name="Google Shape;213;g38d30fdde29_0_228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4" name="Google Shape;214;g38d30fdde29_0_2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38d30fdde29_0_2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4211" y="5904650"/>
            <a:ext cx="10101740" cy="726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8c6d345d4b_0_36"/>
          <p:cNvSpPr txBox="1"/>
          <p:nvPr/>
        </p:nvSpPr>
        <p:spPr>
          <a:xfrm>
            <a:off x="1894925" y="5722825"/>
            <a:ext cx="214410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Char char="●"/>
            </a:pPr>
            <a:r>
              <a:rPr b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System Prompt</a:t>
            </a: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Definisce il ruolo. “</a:t>
            </a:r>
            <a:r>
              <a:rPr i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Sei un esperto messinese di granite... Utilizza i seguenti tools: Simple Vector Store…</a:t>
            </a: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Char char="●"/>
            </a:pPr>
            <a:r>
              <a:rPr b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User Prompt</a:t>
            </a: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Specifica il compito. “</a:t>
            </a:r>
            <a:r>
              <a:rPr i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Rispondi dando il gusto della granita adatta e dai una motivazione in messinese.</a:t>
            </a: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1" name="Google Shape;221;g38c6d345d4b_0_36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38c6d345d4b_0_36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RAG &amp; Prompt Eng</a:t>
            </a:r>
            <a:endParaRPr b="1"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3" name="Google Shape;223;g38c6d345d4b_0_36"/>
          <p:cNvSpPr txBox="1"/>
          <p:nvPr/>
        </p:nvSpPr>
        <p:spPr>
          <a:xfrm>
            <a:off x="1894925" y="2123782"/>
            <a:ext cx="18660300" cy="18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Prompt Engineering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4" name="Google Shape;224;g38c6d345d4b_0_36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5" name="Google Shape;225;g38c6d345d4b_0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g38c6d345d4b_0_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38c6d345d4b_0_73"/>
          <p:cNvSpPr txBox="1"/>
          <p:nvPr/>
        </p:nvSpPr>
        <p:spPr>
          <a:xfrm>
            <a:off x="10550521" y="5263500"/>
            <a:ext cx="103356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Bebas Neue"/>
              <a:buNone/>
            </a:pPr>
            <a:r>
              <a:rPr lang="en-US" sz="10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Tecnicismi &amp; Co.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2" name="Google Shape;232;g38c6d345d4b_0_73"/>
          <p:cNvSpPr txBox="1"/>
          <p:nvPr/>
        </p:nvSpPr>
        <p:spPr>
          <a:xfrm>
            <a:off x="3303105" y="4310450"/>
            <a:ext cx="4854000" cy="39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100"/>
              <a:buFont typeface="Bebas Neue"/>
              <a:buNone/>
            </a:pPr>
            <a:r>
              <a:rPr b="1" i="0" lang="en-US" sz="28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</a:t>
            </a:r>
            <a:r>
              <a:rPr b="1" lang="en-US" sz="28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33" name="Google Shape;233;g38c6d345d4b_0_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2980" y="5389658"/>
            <a:ext cx="78743" cy="2562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g38c6d345d4b_0_7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8c6d345d4b_0_81"/>
          <p:cNvSpPr txBox="1"/>
          <p:nvPr/>
        </p:nvSpPr>
        <p:spPr>
          <a:xfrm>
            <a:off x="9902908" y="2508875"/>
            <a:ext cx="116133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Cosa ci serve?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0" name="Google Shape;240;g38c6d345d4b_0_81"/>
          <p:cNvSpPr txBox="1"/>
          <p:nvPr/>
        </p:nvSpPr>
        <p:spPr>
          <a:xfrm>
            <a:off x="9902898" y="3850475"/>
            <a:ext cx="13539600" cy="89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n8n</a:t>
            </a: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La piattaforma di automazione low-code che orchestra l'intero processo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Google Gemini</a:t>
            </a: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Il cervello del sistema. Un potente modello linguistico che analizza i dati e genera il testo in dialetto messinese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Ollama</a:t>
            </a: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Per la generazione di embeddings in locale. Trasforma il testo del menù in vettori numerici, permettendo all'AI di "comprenderlo"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Telegram</a:t>
            </a: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Il canale di output per inviare notifiche istantanee e formattate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GoWeather</a:t>
            </a: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Fornisce i dati meteo in tempo reale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Google Drive</a:t>
            </a: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Ospita e rende accessibile il menù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1" name="Google Shape;241;g38c6d345d4b_0_81"/>
          <p:cNvSpPr txBox="1"/>
          <p:nvPr/>
        </p:nvSpPr>
        <p:spPr>
          <a:xfrm>
            <a:off x="10540998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Tecnicismi</a:t>
            </a:r>
            <a:endParaRPr b="1"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2" name="Google Shape;242;g38c6d345d4b_0_81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38c6d345d4b_0_81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4" name="Google Shape;244;g38c6d345d4b_0_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38c6d345d4b_0_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725" y="4205288"/>
            <a:ext cx="8209675" cy="820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8c6d345d4b_0_91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38c6d345d4b_0_91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Tecnicismi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2" name="Google Shape;252;g38c6d345d4b_0_91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Account n8n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3" name="Google Shape;253;g38c6d345d4b_0_91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4" name="Google Shape;254;g38c6d345d4b_0_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g38c6d345d4b_0_91"/>
          <p:cNvSpPr txBox="1"/>
          <p:nvPr/>
        </p:nvSpPr>
        <p:spPr>
          <a:xfrm>
            <a:off x="1878776" y="4321038"/>
            <a:ext cx="21563700" cy="29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AutoNum type="arabicPeriod"/>
            </a:pP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Visita il sito ufficiale </a:t>
            </a:r>
            <a:r>
              <a:rPr lang="en-US" sz="38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n8n.io</a:t>
            </a: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AutoNum type="arabicPeriod"/>
            </a:pP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Clicca su "Get Started".</a:t>
            </a:r>
            <a:endParaRPr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AutoNum type="arabicPeriod"/>
            </a:pP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Registrati usando la tua email.</a:t>
            </a:r>
            <a:endParaRPr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AutoNum type="arabicPeriod"/>
            </a:pP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Una volta completata la registrazione, avrai accesso immediato alla tua istanza n8n per 14 giorni.</a:t>
            </a:r>
            <a:endParaRPr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4002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"/>
          <p:cNvSpPr txBox="1"/>
          <p:nvPr/>
        </p:nvSpPr>
        <p:spPr>
          <a:xfrm>
            <a:off x="1840672" y="824050"/>
            <a:ext cx="58734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Bebas Neue"/>
              <a:buNone/>
            </a:pPr>
            <a:r>
              <a:rPr lang="en-US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17 OTTOBRE 2025</a:t>
            </a:r>
            <a:endParaRPr b="0" i="0" sz="3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6" name="Google Shape;76;p2"/>
          <p:cNvSpPr txBox="1"/>
          <p:nvPr/>
        </p:nvSpPr>
        <p:spPr>
          <a:xfrm>
            <a:off x="1820966" y="3280400"/>
            <a:ext cx="81690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aleway Medium"/>
              <a:buNone/>
            </a:pPr>
            <a:r>
              <a:rPr lang="en-US" sz="5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 FIGLIOZZI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1820975" y="4161703"/>
            <a:ext cx="19699200" cy="57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Raleway ExtraBold"/>
              <a:buNone/>
            </a:pPr>
            <a:r>
              <a:rPr b="1" lang="en-US" sz="10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Come scegliere la granita perfetta con l’AI</a:t>
            </a:r>
            <a:endParaRPr b="1" i="0" sz="14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aleway"/>
              <a:buNone/>
            </a:pPr>
            <a:r>
              <a:rPr lang="en-US" sz="3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Granita data-driven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8" name="Google Shape;7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8c6d345d4b_0_118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8c6d345d4b_0_118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Tecnicismi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2" name="Google Shape;262;g38c6d345d4b_0_118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API - Gemini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3" name="Google Shape;263;g38c6d345d4b_0_118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4" name="Google Shape;264;g38c6d345d4b_0_1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38c6d345d4b_0_118"/>
          <p:cNvSpPr txBox="1"/>
          <p:nvPr/>
        </p:nvSpPr>
        <p:spPr>
          <a:xfrm>
            <a:off x="1878776" y="4430025"/>
            <a:ext cx="21563700" cy="18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Visita il sito </a:t>
            </a:r>
            <a:r>
              <a:rPr lang="en-US" sz="32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aistudio.google.com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Vai alla Sezione API Key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Clicca sul pulsante "Create API key"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8d30fdde29_0_249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38d30fdde29_0_249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Tecnicismi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2" name="Google Shape;272;g38d30fdde29_0_249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API - Google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3" name="Google Shape;273;g38d30fdde29_0_249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4" name="Google Shape;274;g38d30fdde29_0_2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g38d30fdde29_0_249"/>
          <p:cNvSpPr txBox="1"/>
          <p:nvPr/>
        </p:nvSpPr>
        <p:spPr>
          <a:xfrm>
            <a:off x="1878776" y="4430025"/>
            <a:ext cx="21563700" cy="57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Vai su </a:t>
            </a:r>
            <a:r>
              <a:rPr lang="en-US" sz="32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console.cloud.google.com</a:t>
            </a: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 accedi con il tuo account Google.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alto a sinistra, clicca sul selettore dei progetti (accanto al logo "Google Cloud").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Clicca su "Nuovo Progetto".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Assegna un nome al progetto (es. "n8n-granita") e clicca su "Crea".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Vai su “Branding” ed inserisci le informazioni richieste.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Vai su “Credenziali” e crea delle credenziali “OAuth client ID”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Inserisci l’URI di n8n.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Vai su "API e servizi" &gt; "Libreria".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1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200"/>
              <a:buFont typeface="Helvetica Neue"/>
              <a:buAutoNum type="arabicPeriod"/>
            </a:pPr>
            <a:r>
              <a:rPr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Nella barra di ricerca, digita Google Drive API e clicca su “Abilita”.</a:t>
            </a:r>
            <a:endParaRPr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8c6d345d4b_0_100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g38c6d345d4b_0_100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Tecnicismi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2" name="Google Shape;282;g38c6d345d4b_0_100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Embedding model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3" name="Google Shape;283;g38c6d345d4b_0_100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84" name="Google Shape;284;g38c6d345d4b_0_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38c6d345d4b_0_100"/>
          <p:cNvSpPr txBox="1"/>
          <p:nvPr/>
        </p:nvSpPr>
        <p:spPr>
          <a:xfrm>
            <a:off x="1878776" y="4564863"/>
            <a:ext cx="21563700" cy="220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AutoNum type="arabicPeriod"/>
            </a:pPr>
            <a:r>
              <a:rPr b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Installa Ollama</a:t>
            </a: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Se non l'hai già fatto, scarica e installa Ollama sul tuo computer o su un server.</a:t>
            </a:r>
            <a:endParaRPr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AutoNum type="arabicPeriod"/>
            </a:pPr>
            <a:r>
              <a:rPr b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Scarica un Modello</a:t>
            </a:r>
            <a:endParaRPr b="1"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AutoNum type="arabicPeriod"/>
            </a:pPr>
            <a:r>
              <a:rPr b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Verifica che sia in Esecuzione </a:t>
            </a: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andando al: </a:t>
            </a:r>
            <a:r>
              <a:rPr lang="en-US" sz="38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http://localhost:11434</a:t>
            </a: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8c6d345d4b_0_109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38c6d345d4b_0_109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Tecnicismi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2" name="Google Shape;292;g38c6d345d4b_0_109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Bot Telegram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3" name="Google Shape;293;g38c6d345d4b_0_109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94" name="Google Shape;294;g38c6d345d4b_0_10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g38c6d345d4b_0_109"/>
          <p:cNvSpPr txBox="1"/>
          <p:nvPr/>
        </p:nvSpPr>
        <p:spPr>
          <a:xfrm>
            <a:off x="1894926" y="4323925"/>
            <a:ext cx="21563700" cy="29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AutoNum type="arabicPeriod"/>
            </a:pP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Trova </a:t>
            </a:r>
            <a:r>
              <a:rPr b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BotFather</a:t>
            </a: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apri Telegram e, nella barra di ricerca, digita </a:t>
            </a:r>
            <a:r>
              <a:rPr i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BotFather</a:t>
            </a:r>
            <a:endParaRPr i="1"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AutoNum type="arabicPeriod"/>
            </a:pP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Invia il comando </a:t>
            </a:r>
            <a:r>
              <a:rPr b="1" i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/newbot</a:t>
            </a: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nella chat</a:t>
            </a:r>
            <a:endParaRPr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AutoNum type="arabicPeriod"/>
            </a:pP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BotFather ti invierà un messaggio di conferma contenente il </a:t>
            </a:r>
            <a:r>
              <a:rPr b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token API</a:t>
            </a:r>
            <a:endParaRPr b="1"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69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800"/>
              <a:buFont typeface="Helvetica Neue"/>
              <a:buAutoNum type="arabicPeriod"/>
            </a:pP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 ottenere il </a:t>
            </a:r>
            <a:r>
              <a:rPr b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chat_id</a:t>
            </a:r>
            <a:r>
              <a:rPr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avvia una conversazione con </a:t>
            </a:r>
            <a:r>
              <a:rPr i="1" lang="en-US" sz="3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@get_id_bot</a:t>
            </a:r>
            <a:endParaRPr i="1" sz="3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8d30fdde29_0_258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g38d30fdde29_0_258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Tecnicismi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2" name="Google Shape;302;g38d30fdde29_0_258"/>
          <p:cNvSpPr txBox="1"/>
          <p:nvPr/>
        </p:nvSpPr>
        <p:spPr>
          <a:xfrm>
            <a:off x="1878775" y="3038713"/>
            <a:ext cx="194817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Creaimo il nostro Agente 🤖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3" name="Google Shape;303;g38d30fdde29_0_258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04" name="Google Shape;304;g38d30fdde29_0_2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outh park cartoon says hallelujah in front of a picture of a man (Provided by Tenor)" id="305" name="Google Shape;305;g38d30fdde29_0_2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0086" y="6141500"/>
            <a:ext cx="10183825" cy="572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9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0" y="-1687586"/>
            <a:ext cx="24384000" cy="15833736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9"/>
          <p:cNvSpPr txBox="1"/>
          <p:nvPr/>
        </p:nvSpPr>
        <p:spPr>
          <a:xfrm>
            <a:off x="3423450" y="3395600"/>
            <a:ext cx="17537100" cy="2510100"/>
          </a:xfrm>
          <a:prstGeom prst="rect">
            <a:avLst/>
          </a:prstGeom>
          <a:solidFill>
            <a:srgbClr val="1371FF">
              <a:alpha val="4494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Raleway ExtraBold"/>
              <a:buNone/>
            </a:pPr>
            <a:r>
              <a:rPr b="1" lang="en-US" sz="6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Io non lo so se esiste la felicità.</a:t>
            </a:r>
            <a:endParaRPr b="1" sz="6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Raleway ExtraBold"/>
              <a:buNone/>
            </a:pPr>
            <a:r>
              <a:rPr b="1" lang="en-US" sz="6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 però che esiste la granita.</a:t>
            </a:r>
            <a:endParaRPr b="1" sz="6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2" name="Google Shape;312;p9"/>
          <p:cNvSpPr txBox="1"/>
          <p:nvPr/>
        </p:nvSpPr>
        <p:spPr>
          <a:xfrm>
            <a:off x="5148000" y="6386100"/>
            <a:ext cx="14088000" cy="471900"/>
          </a:xfrm>
          <a:prstGeom prst="rect">
            <a:avLst/>
          </a:prstGeom>
          <a:solidFill>
            <a:srgbClr val="1371FF">
              <a:alpha val="4494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Raleway ExtraBold"/>
              <a:buNone/>
            </a:pPr>
            <a:r>
              <a:rPr b="1" lang="en-US" sz="2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Fabrizio Caramagna</a:t>
            </a:r>
            <a:endParaRPr b="1" i="0" sz="24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3" name="Google Shape;313;p9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14" name="Google Shape;31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g38c6106e78d_0_2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02800" y="6759166"/>
            <a:ext cx="20730802" cy="5321533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g38c6106e78d_0_279"/>
          <p:cNvSpPr/>
          <p:nvPr/>
        </p:nvSpPr>
        <p:spPr>
          <a:xfrm>
            <a:off x="15365067" y="9157067"/>
            <a:ext cx="5933700" cy="1309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508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0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SIS_PROMPT</a:t>
            </a:r>
            <a:endParaRPr b="0" i="0" sz="37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g38c6106e78d_0_279"/>
          <p:cNvSpPr txBox="1"/>
          <p:nvPr/>
        </p:nvSpPr>
        <p:spPr>
          <a:xfrm>
            <a:off x="3935000" y="241461"/>
            <a:ext cx="17466300" cy="36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COME APPLICARE</a:t>
            </a:r>
            <a:endParaRPr b="1" i="0" sz="6400" u="none" cap="none" strike="noStrike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IL COUPON </a:t>
            </a:r>
            <a:r>
              <a:rPr b="1" i="1" lang="en-US" sz="6400" u="none" cap="none" strike="noStrike">
                <a:solidFill>
                  <a:srgbClr val="6AA8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SIS_PROMPT </a:t>
            </a:r>
            <a:endParaRPr b="1" i="1" sz="6400" u="none" cap="none" strike="noStrike">
              <a:solidFill>
                <a:srgbClr val="6AA84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 ACCEDERE</a:t>
            </a:r>
            <a:r>
              <a:rPr b="1" i="0" lang="en-US" sz="6400" u="none" cap="none" strike="noStrike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-US" sz="6400" u="none" cap="none" strike="noStrike">
                <a:solidFill>
                  <a:srgbClr val="6AA8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GRATIS</a:t>
            </a:r>
            <a:endParaRPr b="1" i="0" sz="6400" u="none" cap="none" strike="noStrike">
              <a:solidFill>
                <a:srgbClr val="6AA84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g38c6106e78d_0_279"/>
          <p:cNvSpPr txBox="1"/>
          <p:nvPr/>
        </p:nvSpPr>
        <p:spPr>
          <a:xfrm>
            <a:off x="3421267" y="4111400"/>
            <a:ext cx="20240100" cy="15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n-US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1. Vai al link del corso: </a:t>
            </a:r>
            <a:r>
              <a:rPr b="0" i="1" lang="en-US" sz="4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https://corsi.datamasters.it/offers/s4MCFZFq/checkout</a:t>
            </a:r>
            <a:endParaRPr b="0" i="1" sz="4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n-US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2. Applica il coupon code SIS_PROMPT</a:t>
            </a:r>
            <a:endParaRPr b="0" i="1" sz="4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3" name="Google Shape;323;g38c6106e78d_0_279"/>
          <p:cNvCxnSpPr/>
          <p:nvPr/>
        </p:nvCxnSpPr>
        <p:spPr>
          <a:xfrm>
            <a:off x="15246996" y="7780800"/>
            <a:ext cx="2663100" cy="20700"/>
          </a:xfrm>
          <a:prstGeom prst="straightConnector1">
            <a:avLst/>
          </a:prstGeom>
          <a:noFill/>
          <a:ln cap="flat" cmpd="sng" w="1016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4" name="Google Shape;324;g38c6106e78d_0_279"/>
          <p:cNvSpPr txBox="1"/>
          <p:nvPr/>
        </p:nvSpPr>
        <p:spPr>
          <a:xfrm>
            <a:off x="17805325" y="7070733"/>
            <a:ext cx="28017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rgbClr val="6AA8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GRATIS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5" name="Google Shape;325;g38c6106e78d_0_27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335740" y="308967"/>
            <a:ext cx="1473495" cy="1499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g38c6106e78d_0_2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g38c6106e78d_0_299"/>
          <p:cNvSpPr txBox="1"/>
          <p:nvPr/>
        </p:nvSpPr>
        <p:spPr>
          <a:xfrm>
            <a:off x="5992525" y="5324225"/>
            <a:ext cx="12557400" cy="35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600"/>
              <a:buFont typeface="Bebas Neue"/>
              <a:buNone/>
            </a:pPr>
            <a:r>
              <a:rPr b="1" i="0" lang="en-US" sz="17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Grazie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aleway"/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 sono domande?</a:t>
            </a:r>
            <a:endParaRPr b="0" i="0" sz="6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2" name="Google Shape;332;g38c6106e78d_0_299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3" name="Google Shape;333;g38c6106e78d_0_29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8c6106e78d_0_267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g38c6106e78d_0_267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i="0" lang="en-US" sz="32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Questioni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0" name="Google Shape;340;g38c6106e78d_0_267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41" name="Google Shape;341;g38c6106e78d_0_2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illustration of a stack of windows with a question mark in the middle . (Provided by Tenor)" id="342" name="Google Shape;342;g38c6106e78d_0_2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2783" y="3068795"/>
            <a:ext cx="7578450" cy="757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"/>
          <p:cNvSpPr txBox="1"/>
          <p:nvPr/>
        </p:nvSpPr>
        <p:spPr>
          <a:xfrm>
            <a:off x="10400575" y="2305175"/>
            <a:ext cx="10249200" cy="25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450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i="0" lang="en-US" sz="11500" u="none" cap="none" strike="noStrike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</a:t>
            </a:r>
            <a:br>
              <a:rPr b="1" i="0" lang="en-US" sz="11500" u="none" cap="none" strike="noStrike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i="0" lang="en-US" sz="11500" u="none" cap="none" strike="noStrike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Figliozzi</a:t>
            </a:r>
            <a:endParaRPr b="1" i="0" sz="115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4" name="Google Shape;84;p3"/>
          <p:cNvSpPr txBox="1"/>
          <p:nvPr/>
        </p:nvSpPr>
        <p:spPr>
          <a:xfrm>
            <a:off x="10461008" y="6857988"/>
            <a:ext cx="10249200" cy="20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E8E"/>
              </a:buClr>
              <a:buSzPts val="3600"/>
              <a:buFont typeface="Raleway"/>
              <a:buNone/>
            </a:pPr>
            <a:r>
              <a:rPr b="0" i="0" lang="en-US" sz="36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Docente @Data Masters</a:t>
            </a:r>
            <a:endParaRPr b="0" i="0" sz="36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E8E"/>
              </a:buClr>
              <a:buSzPts val="3600"/>
              <a:buFont typeface="Raleway"/>
              <a:buNone/>
            </a:pPr>
            <a:r>
              <a:rPr b="0" i="0" lang="en-US" sz="36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Scientist / AI &amp; Automation Specialist</a:t>
            </a:r>
            <a:endParaRPr b="0" i="0" sz="36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E8E"/>
              </a:buClr>
              <a:buSzPts val="3600"/>
              <a:buFont typeface="Raleway"/>
              <a:buNone/>
            </a:pPr>
            <a:r>
              <a:rPr b="0" i="0" lang="en-US" sz="36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firenze.dev staff</a:t>
            </a:r>
            <a:endParaRPr b="0" i="0" sz="36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5" name="Google Shape;85;p3"/>
          <p:cNvSpPr txBox="1"/>
          <p:nvPr/>
        </p:nvSpPr>
        <p:spPr>
          <a:xfrm>
            <a:off x="10456626" y="11357825"/>
            <a:ext cx="6784200" cy="7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4300"/>
              <a:buFont typeface="Raleway"/>
              <a:buNone/>
            </a:pPr>
            <a:r>
              <a:rPr b="1" i="0" lang="en-US" sz="4300" u="none" cap="none" strike="noStrike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@DataMasters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3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p3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3" title="riccardo-blu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08775"/>
            <a:ext cx="10098451" cy="1009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461000" y="5293526"/>
            <a:ext cx="1157025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0"/>
          <p:cNvSpPr txBox="1"/>
          <p:nvPr/>
        </p:nvSpPr>
        <p:spPr>
          <a:xfrm>
            <a:off x="1244700" y="3487025"/>
            <a:ext cx="21377400" cy="16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Creeremo un </a:t>
            </a:r>
            <a:r>
              <a:rPr b="1"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Agente AI</a:t>
            </a:r>
            <a:r>
              <a:rPr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che suggerisce il gusto perfetto di granita basandosi su dei dati in tempo reale e delle fonti che gli forniremo.</a:t>
            </a:r>
            <a:endParaRPr b="1" i="0" sz="48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10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0"/>
          <p:cNvSpPr txBox="1"/>
          <p:nvPr/>
        </p:nvSpPr>
        <p:spPr>
          <a:xfrm>
            <a:off x="10540998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Idea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8" name="Google Shape;98;p10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9" name="Google Shape;9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4700" y="5992900"/>
            <a:ext cx="10378281" cy="593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0"/>
          <p:cNvSpPr txBox="1"/>
          <p:nvPr/>
        </p:nvSpPr>
        <p:spPr>
          <a:xfrm>
            <a:off x="1244695" y="17114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GranitAI</a:t>
            </a:r>
            <a:endParaRPr b="1" sz="11500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8c6d345d4b_0_0"/>
          <p:cNvSpPr txBox="1"/>
          <p:nvPr/>
        </p:nvSpPr>
        <p:spPr>
          <a:xfrm>
            <a:off x="1244700" y="3854737"/>
            <a:ext cx="21151800" cy="835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381000" lvl="0" marL="406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4400"/>
              <a:buFont typeface="Helvetica Neue"/>
              <a:buChar char="•"/>
            </a:pPr>
            <a: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Analizza le </a:t>
            </a:r>
            <a:r>
              <a:rPr b="1"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condizioni meteo </a:t>
            </a:r>
            <a: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attuali di Messina (temperatura, vento, etc.)</a:t>
            </a:r>
            <a:b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4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06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4400"/>
              <a:buFont typeface="Helvetica Neue"/>
              <a:buChar char="•"/>
            </a:pPr>
            <a: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Consulta un </a:t>
            </a:r>
            <a:r>
              <a:rPr b="1"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menù di granite</a:t>
            </a:r>
            <a: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disponibili grazie a una knowledge base</a:t>
            </a:r>
            <a:b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4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06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4400"/>
              <a:buFont typeface="Helvetica Neue"/>
              <a:buChar char="•"/>
            </a:pPr>
            <a: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Utilizza l'IA (Google Gemini) per elaborare una r</a:t>
            </a:r>
            <a:r>
              <a:rPr b="1"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accomandazione personalizzata</a:t>
            </a:r>
            <a:b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4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06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4400"/>
              <a:buFont typeface="Helvetica Neue"/>
              <a:buChar char="•"/>
            </a:pPr>
            <a: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Risponde in </a:t>
            </a:r>
            <a:r>
              <a:rPr b="1"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dialetto messinese</a:t>
            </a:r>
            <a: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per un tocco autentico*</a:t>
            </a:r>
            <a:b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4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06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4400"/>
              <a:buFont typeface="Helvetica Neue"/>
              <a:buChar char="•"/>
            </a:pPr>
            <a:r>
              <a:rPr b="1"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Invia il suggerimento</a:t>
            </a:r>
            <a:r>
              <a:rPr lang="en-US" sz="4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direttamente su Telegram con un messaggio formattato.</a:t>
            </a:r>
            <a:endParaRPr sz="4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*</a:t>
            </a:r>
            <a:r>
              <a:rPr lang="en-US" sz="27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 risultati potrebbero non essere conformi al vero dialetto messinese</a:t>
            </a:r>
            <a:endParaRPr sz="27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g38c6d345d4b_0_0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38c6d345d4b_0_0"/>
          <p:cNvSpPr txBox="1"/>
          <p:nvPr/>
        </p:nvSpPr>
        <p:spPr>
          <a:xfrm>
            <a:off x="10540998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Idea</a:t>
            </a:r>
            <a:endParaRPr b="1"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9" name="Google Shape;109;g38c6d345d4b_0_0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0" name="Google Shape;110;g38c6d345d4b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38c6d345d4b_0_0"/>
          <p:cNvSpPr txBox="1"/>
          <p:nvPr/>
        </p:nvSpPr>
        <p:spPr>
          <a:xfrm>
            <a:off x="1244695" y="17114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GranitAI</a:t>
            </a:r>
            <a:endParaRPr b="1" sz="11500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4002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10550521" y="5263500"/>
            <a:ext cx="103356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Bebas Neue"/>
              <a:buNone/>
            </a:pPr>
            <a:r>
              <a:rPr lang="en-US" sz="10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 Automation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8" name="Google Shape;118;p4"/>
          <p:cNvSpPr txBox="1"/>
          <p:nvPr/>
        </p:nvSpPr>
        <p:spPr>
          <a:xfrm>
            <a:off x="3303105" y="4310450"/>
            <a:ext cx="4854000" cy="39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100"/>
              <a:buFont typeface="Bebas Neue"/>
              <a:buNone/>
            </a:pPr>
            <a:r>
              <a:rPr b="1" i="0" lang="en-US" sz="28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19" name="Google Shape;11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2980" y="5389658"/>
            <a:ext cx="78743" cy="2562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"/>
          <p:cNvSpPr txBox="1"/>
          <p:nvPr/>
        </p:nvSpPr>
        <p:spPr>
          <a:xfrm>
            <a:off x="1894925" y="5088081"/>
            <a:ext cx="17823000" cy="78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No-code</a:t>
            </a:r>
            <a:endParaRPr b="1"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Creazione di automazioni senza l’uso di linguaggi di programmazione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Nodi già pronti per connettere servizi comuni (es. Gmail, Slack, Google Sheets)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Low-code</a:t>
            </a:r>
            <a:endParaRPr b="1"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Possibilità di personalizzare i workflow con espressioni o codice custom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Maggiore flessibilità per scenari complessi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Filosofia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-&gt; abbassare la barriera d’ingresso mantenendo la potenza del codice quando serve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8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8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 Automation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8" name="Google Shape;128;p8"/>
          <p:cNvSpPr txBox="1"/>
          <p:nvPr/>
        </p:nvSpPr>
        <p:spPr>
          <a:xfrm>
            <a:off x="1894920" y="2649875"/>
            <a:ext cx="17823000" cy="25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Filosofia no-code/low-code</a:t>
            </a:r>
            <a:endParaRPr b="1" sz="11500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Google Shape;129;p8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0" name="Google Shape;13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8d30fdde29_0_0"/>
          <p:cNvSpPr txBox="1"/>
          <p:nvPr/>
        </p:nvSpPr>
        <p:spPr>
          <a:xfrm>
            <a:off x="1894925" y="4857150"/>
            <a:ext cx="17823000" cy="35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È una piattaforma di automazione basata su workflow visivi (flussi composti da nodi).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 un </a:t>
            </a: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approccio No-code e Low-code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È Open-source e permette di connettere centinaia di servizi comuni come Gmail, Outlook e Google Drive.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6" name="Google Shape;136;g38d30fdde29_0_0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38d30fdde29_0_0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 Automation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8" name="Google Shape;138;g38d30fdde29_0_0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Cos’è n8n?</a:t>
            </a:r>
            <a:endParaRPr b="1" sz="11500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" name="Google Shape;139;g38d30fdde29_0_0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0" name="Google Shape;140;g38d30fdde2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g38d30fdde29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7075" y="9040220"/>
            <a:ext cx="8632650" cy="345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8c6d345d4b_0_9"/>
          <p:cNvSpPr txBox="1"/>
          <p:nvPr/>
        </p:nvSpPr>
        <p:spPr>
          <a:xfrm>
            <a:off x="1894925" y="4216943"/>
            <a:ext cx="17823000" cy="78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AutoNum type="arabicPeriod"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Trigger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L'esecuzione parte manualmente (o in automatico).</a:t>
            </a:r>
            <a:b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AutoNum type="arabicPeriod"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Raccolta Dati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Vengono acquisiti data/ora e dati meteo da un'API esterna.</a:t>
            </a:r>
            <a:b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AutoNum type="arabicPeriod"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Knowledge Base (RAG)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In parallelo, il menù PDF viene scaricato da Google Drive e indicizzato in un Vector Store.</a:t>
            </a:r>
            <a:b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AutoNum type="arabicPeriod"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Elaborazione AI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L'AI Agent riceve tutti i dati, interroga il menù e genera una risposta con Google Gemini.</a:t>
            </a:r>
            <a:b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AutoNum type="arabicPeriod"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Notifica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Il risultato finale viene formattato e inviato al canale Telegram.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7" name="Google Shape;147;g38c6d345d4b_0_9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g38c6d345d4b_0_9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 Automation</a:t>
            </a:r>
            <a:endParaRPr b="1"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9" name="Google Shape;149;g38c6d345d4b_0_9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Il nostro workflow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0" name="Google Shape;150;g38c6d345d4b_0_9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1" name="Google Shape;151;g38c6d345d4b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Stefania</dc:creator>
</cp:coreProperties>
</file>